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0"/>
  </p:notesMasterIdLst>
  <p:handoutMasterIdLst>
    <p:handoutMasterId r:id="rId21"/>
  </p:handoutMasterIdLst>
  <p:sldIdLst>
    <p:sldId id="256" r:id="rId5"/>
    <p:sldId id="257" r:id="rId6"/>
    <p:sldId id="258" r:id="rId7"/>
    <p:sldId id="262" r:id="rId8"/>
    <p:sldId id="275" r:id="rId9"/>
    <p:sldId id="277" r:id="rId10"/>
    <p:sldId id="272" r:id="rId11"/>
    <p:sldId id="288" r:id="rId12"/>
    <p:sldId id="278" r:id="rId13"/>
    <p:sldId id="280" r:id="rId14"/>
    <p:sldId id="285" r:id="rId15"/>
    <p:sldId id="289" r:id="rId16"/>
    <p:sldId id="290" r:id="rId17"/>
    <p:sldId id="274" r:id="rId18"/>
    <p:sldId id="271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9898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15" autoAdjust="0"/>
    <p:restoredTop sz="86432" autoAdjust="0"/>
  </p:normalViewPr>
  <p:slideViewPr>
    <p:cSldViewPr snapToGrid="0">
      <p:cViewPr>
        <p:scale>
          <a:sx n="60" d="100"/>
          <a:sy n="60" d="100"/>
        </p:scale>
        <p:origin x="2562" y="92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E7F456E-01A6-4013-ACA5-F5492591A24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4983A3-9B9B-4D61-97C9-B9E239A3159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6F32FC-4BD9-442A-A8C6-51598C909FE3}" type="datetimeFigureOut">
              <a:rPr lang="en-US" smtClean="0"/>
              <a:t>12/14/2023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EABE74-7A97-4D17-8390-42ADD25C33C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2C1DBD-1052-425E-BF3C-983304BED5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EEFA9E-C190-4F5C-8394-BD5F1CD55C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8019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6371FA-A98D-41E8-93F4-09945841298A}" type="datetimeFigureOut">
              <a:rPr lang="en-US" smtClean="0"/>
              <a:t>12/14/2023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289C57-55D7-40A4-A101-E74FAC7A092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902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02047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16040" y="4434840"/>
            <a:ext cx="4941771" cy="1122202"/>
          </a:xfrm>
        </p:spPr>
        <p:txBody>
          <a:bodyPr anchor="b">
            <a:noAutofit/>
          </a:bodyPr>
          <a:lstStyle>
            <a:lvl1pPr algn="l">
              <a:defRPr sz="3600" spc="15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396660"/>
          </a:xfrm>
        </p:spPr>
        <p:txBody>
          <a:bodyPr>
            <a:norm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04F1E16-9A84-4D0E-9706-79C396AF6A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826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E786F69D-D4FA-4075-A7EC-8D31A184F6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590800" cy="1027906"/>
            <a:chOff x="0" y="0"/>
            <a:chExt cx="2590800" cy="1027906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6988B2D-0240-4256-8268-4B9FF1E72363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0"/>
              <a:ext cx="259080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8EEAAE1-3D04-41C3-B2D2-B3BEF34C3B27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704850" cy="10279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SmartArt Placeholder 6">
            <a:extLst>
              <a:ext uri="{FF2B5EF4-FFF2-40B4-BE49-F238E27FC236}">
                <a16:creationId xmlns:a16="http://schemas.microsoft.com/office/drawing/2014/main" id="{156CA116-0F6E-4EE9-B34F-03BA07161A7A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>
          <a:xfrm>
            <a:off x="838200" y="2111375"/>
            <a:ext cx="10515600" cy="374491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3115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raphic 10">
            <a:extLst>
              <a:ext uri="{FF2B5EF4-FFF2-40B4-BE49-F238E27FC236}">
                <a16:creationId xmlns:a16="http://schemas.microsoft.com/office/drawing/2014/main" id="{9D2AF524-D4B4-4A3A-9CE4-EDAFE1D5A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13884" y="0"/>
            <a:ext cx="10078116" cy="6858000"/>
          </a:xfrm>
          <a:custGeom>
            <a:avLst/>
            <a:gdLst>
              <a:gd name="connsiteX0" fmla="*/ 3793236 w 10078116"/>
              <a:gd name="connsiteY0" fmla="*/ 6858000 h 6858000"/>
              <a:gd name="connsiteX1" fmla="*/ 0 w 10078116"/>
              <a:gd name="connsiteY1" fmla="*/ 0 h 6858000"/>
              <a:gd name="connsiteX2" fmla="*/ 10078116 w 10078116"/>
              <a:gd name="connsiteY2" fmla="*/ 0 h 6858000"/>
              <a:gd name="connsiteX3" fmla="*/ 10078116 w 100781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78116" h="6858000">
                <a:moveTo>
                  <a:pt x="3793236" y="6858000"/>
                </a:moveTo>
                <a:lnTo>
                  <a:pt x="0" y="0"/>
                </a:lnTo>
                <a:lnTo>
                  <a:pt x="10078116" y="0"/>
                </a:lnTo>
                <a:lnTo>
                  <a:pt x="10078116" y="685800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3987A5-99A6-4B33-BAAF-531596353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09419"/>
            <a:ext cx="4082142" cy="585788"/>
          </a:xfrm>
        </p:spPr>
        <p:txBody>
          <a:bodyPr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BABF6CA-407C-4BF0-8234-1321A676E7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6074" y="1507772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76D8129B-5B68-421C-968C-3663C86EFC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2131" y="2584097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6C741DCA-8EBD-44F5-9D38-E938A628ADC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338556" y="3660422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5C43C6B1-A1BD-4A90-8B4B-F361C1BEDD2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922756" y="4736748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4" name="Text Placeholder 15">
            <a:extLst>
              <a:ext uri="{FF2B5EF4-FFF2-40B4-BE49-F238E27FC236}">
                <a16:creationId xmlns:a16="http://schemas.microsoft.com/office/drawing/2014/main" id="{0C66E1BD-33F0-4B94-BF94-CD4698F85C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1536" y="1613528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35" name="Text Placeholder 15">
            <a:extLst>
              <a:ext uri="{FF2B5EF4-FFF2-40B4-BE49-F238E27FC236}">
                <a16:creationId xmlns:a16="http://schemas.microsoft.com/office/drawing/2014/main" id="{2D4661B1-6559-407A-9AEC-A46A0570AE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86029" y="2682564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6" name="Text Placeholder 15">
            <a:extLst>
              <a:ext uri="{FF2B5EF4-FFF2-40B4-BE49-F238E27FC236}">
                <a16:creationId xmlns:a16="http://schemas.microsoft.com/office/drawing/2014/main" id="{DCC983F7-6A25-42C0-811C-EA32138C5B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76938" y="3755394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7" name="Text Placeholder 15">
            <a:extLst>
              <a:ext uri="{FF2B5EF4-FFF2-40B4-BE49-F238E27FC236}">
                <a16:creationId xmlns:a16="http://schemas.microsoft.com/office/drawing/2014/main" id="{E83DA0EB-27DD-416A-8DA5-4AFDC8587E5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5280" y="4824430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4DC36F-5D3E-439D-80B5-32633FC34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710A8A-CEC9-4787-A745-C28DD965F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9143" y="6356350"/>
            <a:ext cx="3775981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62BD04-8F01-472A-9456-4702A221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3795F91-C721-4363-956D-756673AE7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353515" y="502393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AC14461-E27D-413D-B31A-47B74646A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759917" y="3948451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D6AEA4C-7710-4829-BA87-8DD77F159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173453" y="2872686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9BD473E-6203-491C-87AC-54AC0AB23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86263" y="179608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52594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wo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892177"/>
            <a:ext cx="8421688" cy="1325563"/>
          </a:xfrm>
        </p:spPr>
        <p:txBody>
          <a:bodyPr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76936"/>
            <a:ext cx="3924300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933700" y="3834606"/>
            <a:ext cx="3924300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76936"/>
            <a:ext cx="3943627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10173" y="3834606"/>
            <a:ext cx="3943627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EE24E1DB-1F20-4C28-8069-D9219D1F8B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368030" cy="391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4519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43104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43104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47665" y="2776936"/>
            <a:ext cx="2896671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7665" y="3834606"/>
            <a:ext cx="2896671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066421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066421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2368EF4-1233-48C7-8DB5-75844BFCD5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238376" cy="3105150"/>
            <a:chOff x="0" y="0"/>
            <a:chExt cx="2238376" cy="310515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63D7850-C2A6-43CE-BBE4-8E81A0A593BF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1238250" cy="31051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BAD3E03-2E3B-440C-9105-6F9D33006D66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2238376" cy="24765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188967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76875" y="3660774"/>
            <a:ext cx="5111750" cy="1525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74AA03A-263D-4B5F-B05B-7D6923A9A4D3}"/>
              </a:ext>
            </a:extLst>
          </p:cNvPr>
          <p:cNvGrpSpPr/>
          <p:nvPr userDrawn="1"/>
        </p:nvGrpSpPr>
        <p:grpSpPr>
          <a:xfrm>
            <a:off x="0" y="0"/>
            <a:ext cx="4762501" cy="5186363"/>
            <a:chOff x="0" y="0"/>
            <a:chExt cx="4762501" cy="5186363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87F08D6-2CA7-4A5A-BE34-07113DCA535D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0" y="876300"/>
              <a:ext cx="4762500" cy="16287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768C87F-B9C3-4DFF-8454-F3F52CE4346B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2638425" y="0"/>
              <a:ext cx="2124076" cy="518636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Date Placeholder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22" name="Footer Placeholder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4" name="Slide Number Placeholder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7805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3238103"/>
            <a:ext cx="4179570" cy="1371997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400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D3361C9-310A-4255-A94E-B77588962DA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9" name="Date Placeholder 6">
            <a:extLst>
              <a:ext uri="{FF2B5EF4-FFF2-40B4-BE49-F238E27FC236}">
                <a16:creationId xmlns:a16="http://schemas.microsoft.com/office/drawing/2014/main" id="{BF358517-D7B7-40D0-A9D0-B650C808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140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514C6BF-376E-43E8-881D-2E76742699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5488815" y="0"/>
            <a:ext cx="670318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500" y="1020445"/>
            <a:ext cx="2895600" cy="1325563"/>
          </a:xfrm>
        </p:spPr>
        <p:txBody>
          <a:bodyPr anchor="b">
            <a:normAutofit/>
          </a:bodyPr>
          <a:lstStyle>
            <a:lvl1pPr>
              <a:defRPr sz="28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0" y="2924175"/>
            <a:ext cx="2895600" cy="2519363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2pPr>
            <a:lvl3pPr marL="9144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9F5093-3C53-4152-B8FE-0522E0795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124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0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3660774"/>
            <a:ext cx="5111750" cy="1525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11EBF9-6826-475B-8079-C11128991B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219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B726A3-DF54-47D2-8C3A-34FD43A19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63800" y="6356350"/>
            <a:ext cx="3479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CD125A-4493-4967-9146-841D0EF3B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7A1CF8B-3479-49A3-A30E-2F2ECE962075}"/>
              </a:ext>
            </a:extLst>
          </p:cNvPr>
          <p:cNvGrpSpPr/>
          <p:nvPr userDrawn="1"/>
        </p:nvGrpSpPr>
        <p:grpSpPr>
          <a:xfrm>
            <a:off x="6953250" y="-25401"/>
            <a:ext cx="5238750" cy="6902451"/>
            <a:chOff x="6953250" y="-25401"/>
            <a:chExt cx="5238750" cy="6902451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9FBD260-5143-4B12-B9F8-33E48D548909}"/>
                </a:ext>
              </a:extLst>
            </p:cNvPr>
            <p:cNvCxnSpPr/>
            <p:nvPr userDrawn="1"/>
          </p:nvCxnSpPr>
          <p:spPr>
            <a:xfrm>
              <a:off x="9096375" y="1497012"/>
              <a:ext cx="30956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87F08D6-2CA7-4A5A-BE34-07113DCA535D}"/>
                </a:ext>
              </a:extLst>
            </p:cNvPr>
            <p:cNvCxnSpPr/>
            <p:nvPr userDrawn="1"/>
          </p:nvCxnSpPr>
          <p:spPr>
            <a:xfrm flipH="1">
              <a:off x="6953250" y="-25401"/>
              <a:ext cx="3790950" cy="690245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497359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Brea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2148840"/>
            <a:ext cx="4179570" cy="1715531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91350" y="3962003"/>
            <a:ext cx="4179570" cy="365125"/>
          </a:xfrm>
        </p:spPr>
        <p:txBody>
          <a:bodyPr>
            <a:norm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05D2CCB-CCFC-4A8A-ADA9-C1E4D13B96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5123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hart Placeholder 6">
            <a:extLst>
              <a:ext uri="{FF2B5EF4-FFF2-40B4-BE49-F238E27FC236}">
                <a16:creationId xmlns:a16="http://schemas.microsoft.com/office/drawing/2014/main" id="{08AF2DB4-A973-4307-B59C-6058A138835C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838200" y="2111608"/>
            <a:ext cx="10515600" cy="3744912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52777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838200" y="2111381"/>
            <a:ext cx="10515600" cy="374491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6800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AEE644D4-F9A4-4237-BD5C-4B97ABA933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558165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FF67A8-55FA-435D-A18C-96D63D22B5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7724" y="2809875"/>
            <a:ext cx="6696075" cy="1909763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104828DA-5EC5-4A00-9A7B-CD9668EF24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57725" y="5028803"/>
            <a:ext cx="6696074" cy="365125"/>
          </a:xfrm>
        </p:spPr>
        <p:txBody>
          <a:bodyPr anchor="b">
            <a:normAutofit/>
          </a:bodyPr>
          <a:lstStyle>
            <a:lvl1pPr marL="0" indent="0" algn="l">
              <a:buNone/>
              <a:defRPr sz="16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303E9A-96BC-4283-A6E1-5948AEB119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76774" y="6356350"/>
            <a:ext cx="169545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A19C49-052B-4D3E-B227-1D787463C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3699" y="6356350"/>
            <a:ext cx="2543175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5E724A-95F0-41B6-A77E-EDD067272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58350" y="6356350"/>
            <a:ext cx="1695450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DAC7E4E-FE06-4E90-8107-6B543E551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 flipV="1">
            <a:off x="2209800" y="0"/>
            <a:ext cx="243840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30656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4 Peop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87181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28568" y="5084524"/>
            <a:ext cx="2317707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487181" y="5464114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36914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578300" y="5084524"/>
            <a:ext cx="233081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36913" y="5478796"/>
            <a:ext cx="1855949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8" name="Picture Placeholder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2757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pPr lvl="1"/>
            <a:endParaRPr lang="en-US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068964" y="5084524"/>
            <a:ext cx="2317707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327577" y="5478796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74745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488845" y="5084524"/>
            <a:ext cx="231770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7458" y="5464114"/>
            <a:ext cx="184551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3C911F2-9041-416A-B83C-F23B354E06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334250" y="0"/>
            <a:ext cx="4857750" cy="1724025"/>
            <a:chOff x="7334250" y="0"/>
            <a:chExt cx="4857750" cy="1724025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E4B72DA-52CB-4D39-A342-8857B4D959B2}"/>
                </a:ext>
              </a:extLst>
            </p:cNvPr>
            <p:cNvCxnSpPr/>
            <p:nvPr userDrawn="1"/>
          </p:nvCxnSpPr>
          <p:spPr>
            <a:xfrm flipH="1" flipV="1">
              <a:off x="7334250" y="0"/>
              <a:ext cx="485775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1D9BCDA-DFB7-41A4-A7C7-CEE86CEDCBE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487150" y="0"/>
              <a:ext cx="704850" cy="17240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512278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8 Peo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187AAB93-862D-455E-9E73-3D0DAEFDED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473953"/>
            <a:ext cx="12192000" cy="5621336"/>
            <a:chOff x="0" y="473953"/>
            <a:chExt cx="12192000" cy="5621336"/>
          </a:xfrm>
        </p:grpSpPr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B0DFD584-E5CF-41EF-B51E-679CE22DDF9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0" y="473953"/>
              <a:ext cx="2057400" cy="1647825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E5C02DDF-25A6-42C7-9525-F279CE2095C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049000" y="5180889"/>
              <a:ext cx="1143000" cy="91440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877176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00168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500168" y="3809747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26270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49262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49262" y="3809747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Picture Placeholder 10">
            <a:extLst>
              <a:ext uri="{FF2B5EF4-FFF2-40B4-BE49-F238E27FC236}">
                <a16:creationId xmlns:a16="http://schemas.microsoft.com/office/drawing/2014/main" id="{1938DB4D-239F-4E8E-8802-0470B0131189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665558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198355" y="3654378"/>
            <a:ext cx="2105135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095999" y="3809747"/>
            <a:ext cx="2299855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13681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759806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4480" y="3809747"/>
            <a:ext cx="184412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5" name="Picture Placeholder 10">
            <a:extLst>
              <a:ext uri="{FF2B5EF4-FFF2-40B4-BE49-F238E27FC236}">
                <a16:creationId xmlns:a16="http://schemas.microsoft.com/office/drawing/2014/main" id="{1EBAEB1D-A7F9-4F90-B642-4277D3802BA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877176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22930C5B-603C-494E-A467-8B394D01D406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1500168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2" name="Text Placeholder 2">
            <a:extLst>
              <a:ext uri="{FF2B5EF4-FFF2-40B4-BE49-F238E27FC236}">
                <a16:creationId xmlns:a16="http://schemas.microsoft.com/office/drawing/2014/main" id="{540C455F-A23B-493F-B95E-AB485D91DA6A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1500168" y="5668583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6" name="Picture Placeholder 10">
            <a:extLst>
              <a:ext uri="{FF2B5EF4-FFF2-40B4-BE49-F238E27FC236}">
                <a16:creationId xmlns:a16="http://schemas.microsoft.com/office/drawing/2014/main" id="{9461A69E-14C8-4325-89AF-D4257C1C05B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226270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9" name="Text Placeholder 2">
            <a:extLst>
              <a:ext uri="{FF2B5EF4-FFF2-40B4-BE49-F238E27FC236}">
                <a16:creationId xmlns:a16="http://schemas.microsoft.com/office/drawing/2014/main" id="{6D1C374C-DAF7-40EF-B279-4EC7A2AFE6A2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3849262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3" name="Text Placeholder 2">
            <a:extLst>
              <a:ext uri="{FF2B5EF4-FFF2-40B4-BE49-F238E27FC236}">
                <a16:creationId xmlns:a16="http://schemas.microsoft.com/office/drawing/2014/main" id="{421FF438-E4E8-4643-BCB3-4A1C12429042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3849262" y="5668583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3" name="Picture Placeholder 10">
            <a:extLst>
              <a:ext uri="{FF2B5EF4-FFF2-40B4-BE49-F238E27FC236}">
                <a16:creationId xmlns:a16="http://schemas.microsoft.com/office/drawing/2014/main" id="{E029C5CA-EDDA-4BF9-9051-8B09E98EE1E2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665558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0" name="Text Placeholder 2">
            <a:extLst>
              <a:ext uri="{FF2B5EF4-FFF2-40B4-BE49-F238E27FC236}">
                <a16:creationId xmlns:a16="http://schemas.microsoft.com/office/drawing/2014/main" id="{D4FEDD19-A7BA-45BB-93A0-F1E896C9F26D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6339926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4" name="Text Placeholder 2">
            <a:extLst>
              <a:ext uri="{FF2B5EF4-FFF2-40B4-BE49-F238E27FC236}">
                <a16:creationId xmlns:a16="http://schemas.microsoft.com/office/drawing/2014/main" id="{A12F0175-7AEE-46B1-9590-D4A427680DC7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6339926" y="5668583"/>
            <a:ext cx="1813474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8" name="Picture Placeholder 10">
            <a:extLst>
              <a:ext uri="{FF2B5EF4-FFF2-40B4-BE49-F238E27FC236}">
                <a16:creationId xmlns:a16="http://schemas.microsoft.com/office/drawing/2014/main" id="{622ED9F4-EB9B-4588-8501-BFECB846EE73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913681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1" name="Text Placeholder 2">
            <a:extLst>
              <a:ext uri="{FF2B5EF4-FFF2-40B4-BE49-F238E27FC236}">
                <a16:creationId xmlns:a16="http://schemas.microsoft.com/office/drawing/2014/main" id="{5026D39F-46AB-4680-9A52-F367344A3531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8759806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5" name="Text Placeholder 2">
            <a:extLst>
              <a:ext uri="{FF2B5EF4-FFF2-40B4-BE49-F238E27FC236}">
                <a16:creationId xmlns:a16="http://schemas.microsoft.com/office/drawing/2014/main" id="{04E11FE2-6320-4E8C-A5B3-8104AF329ADA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8744480" y="5668583"/>
            <a:ext cx="184412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71206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9061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1" r:id="rId4"/>
    <p:sldLayoutId id="2147483666" r:id="rId5"/>
    <p:sldLayoutId id="2147483667" r:id="rId6"/>
    <p:sldLayoutId id="2147483654" r:id="rId7"/>
    <p:sldLayoutId id="2147483663" r:id="rId8"/>
    <p:sldLayoutId id="2147483662" r:id="rId9"/>
    <p:sldLayoutId id="2147483668" r:id="rId10"/>
    <p:sldLayoutId id="2147483652" r:id="rId11"/>
    <p:sldLayoutId id="2147483653" r:id="rId12"/>
    <p:sldLayoutId id="2147483660" r:id="rId13"/>
    <p:sldLayoutId id="2147483664" r:id="rId14"/>
    <p:sldLayoutId id="2147483665" r:id="rId15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swarm.thorntontomasetti.com/viewer/65677780192536000235d4ec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75451-6A4B-484B-9ED1-353CCE25B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7603" y="2203820"/>
            <a:ext cx="7526795" cy="1909763"/>
          </a:xfrm>
        </p:spPr>
        <p:txBody>
          <a:bodyPr>
            <a:normAutofit/>
          </a:bodyPr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 FOR ENERGY MODELLING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36A1B4-B8D1-4A72-8E20-0703F54BF1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57724" y="4963886"/>
            <a:ext cx="6934351" cy="160768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Name of the intern : 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Rajashekar (Raja) Korutla</a:t>
            </a:r>
          </a:p>
          <a:p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Manager                 : 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Vamshi Gooje</a:t>
            </a:r>
          </a:p>
        </p:txBody>
      </p:sp>
      <p:pic>
        <p:nvPicPr>
          <p:cNvPr id="5" name="Picture 4" descr="A close-up of a logo&#10;&#10;Description automatically generated">
            <a:extLst>
              <a:ext uri="{FF2B5EF4-FFF2-40B4-BE49-F238E27FC236}">
                <a16:creationId xmlns:a16="http://schemas.microsoft.com/office/drawing/2014/main" id="{5B27DACE-0593-1F5A-346D-8268A2407E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7863" y="0"/>
            <a:ext cx="1556656" cy="957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0588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"/>
            <a:lum/>
          </a:blip>
          <a:srcRect/>
          <a:stretch>
            <a:fillRect l="20000" r="2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A1077-49B2-B400-A5F8-A2694A8DDF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8860" y="0"/>
            <a:ext cx="6696075" cy="1202767"/>
          </a:xfrm>
          <a:blipFill dpi="0" rotWithShape="1">
            <a:blip r:embed="rId3">
              <a:alphaModFix amt="5000"/>
            </a:blip>
            <a:srcRect/>
            <a:tile tx="0" ty="0" sx="80000" sy="80000" flip="none" algn="tl"/>
          </a:blipFill>
        </p:spPr>
        <p:txBody>
          <a:bodyPr>
            <a:noAutofit/>
          </a:bodyPr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748493-3C43-DC4F-6E4F-2B524843A5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01795" y="136525"/>
            <a:ext cx="6696074" cy="6219825"/>
          </a:xfrm>
        </p:spPr>
        <p:txBody>
          <a:bodyPr>
            <a:noAutofit/>
          </a:bodyPr>
          <a:lstStyle/>
          <a:p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Subset A Performance: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Mean R²: 0.6857 - moderate predictive power.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Mean MSE: 0.2955 - average prediction error.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 Features: Building Type (Restaurant, Hospital).</a:t>
            </a:r>
          </a:p>
          <a:p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Subset B Performance: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Mean R²: 0.9572 - high predictive accuracy.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Mean MSE: 0.0377 - low prediction error.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 Features: Building Area, Glass SHGC.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Insights: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Distinct difference in performance between subsets.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choice of features significantly influences model accuracy.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0FA603-B75F-1E8B-89D0-653E192918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6" name="Picture 5" descr="A close-up of a logo&#10;&#10;Description automatically generated">
            <a:extLst>
              <a:ext uri="{FF2B5EF4-FFF2-40B4-BE49-F238E27FC236}">
                <a16:creationId xmlns:a16="http://schemas.microsoft.com/office/drawing/2014/main" id="{D77181D7-BFDB-DBCA-925B-0CDC7986C4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35344" y="0"/>
            <a:ext cx="1556656" cy="957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2199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"/>
            <a:lum/>
          </a:blip>
          <a:srcRect/>
          <a:stretch>
            <a:fillRect l="20000" r="2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-up of a logo&#10;&#10;Description automatically generated">
            <a:extLst>
              <a:ext uri="{FF2B5EF4-FFF2-40B4-BE49-F238E27FC236}">
                <a16:creationId xmlns:a16="http://schemas.microsoft.com/office/drawing/2014/main" id="{2F9BCDE1-224D-F0B1-0767-740D9C793F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35344" y="5853"/>
            <a:ext cx="1556656" cy="95794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027E91-177B-FE6C-2412-3C5F52602B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178" y="136525"/>
            <a:ext cx="6696075" cy="1492302"/>
          </a:xfrm>
        </p:spPr>
        <p:txBody>
          <a:bodyPr>
            <a:normAutofit/>
          </a:bodyPr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Implications and Applications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114646-DB44-41B1-66BC-4C21130437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32421" y="1864728"/>
            <a:ext cx="6925997" cy="3866146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b="1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Energy Efficiency</a:t>
            </a:r>
            <a:r>
              <a:rPr lang="en-US" sz="20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Demonstrates how machine learning can significantly enhance energy management in buildings.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b="1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Urban Planning</a:t>
            </a:r>
            <a:r>
              <a:rPr lang="en-US" sz="20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Provides insights for city planners on energy consumption patterns, aiding in sustainable urban development.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b="1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Policy Making</a:t>
            </a:r>
            <a:r>
              <a:rPr lang="en-US" sz="20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Can inform energy policies and regulations, especially in commercial building sectors.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b="1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Future Building Designs</a:t>
            </a:r>
            <a:r>
              <a:rPr lang="en-US" sz="20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Offers valuable data for architects and engineers in designing more energy-efficient buildings.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b="1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Broader Reach</a:t>
            </a:r>
            <a:r>
              <a:rPr lang="en-US" sz="20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Potential to adapt the model for various types of buildings and different geographical locations.</a:t>
            </a:r>
            <a:endParaRPr 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69F14C-7F7D-2650-5360-A060AD684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85032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"/>
            <a:lum/>
          </a:blip>
          <a:srcRect/>
          <a:stretch>
            <a:fillRect l="20000" r="2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2D1F8-5874-953B-BCF4-8D380ECA5D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4188" y="963796"/>
            <a:ext cx="6876549" cy="1346268"/>
          </a:xfrm>
        </p:spPr>
        <p:txBody>
          <a:bodyPr>
            <a:normAutofit fontScale="90000"/>
          </a:bodyPr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 and Future Work</a:t>
            </a:r>
            <a:b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079D9E-FD20-9FA2-6D70-927CFC8E43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24425" y="1797352"/>
            <a:ext cx="6696074" cy="3801344"/>
          </a:xfrm>
        </p:spPr>
        <p:txBody>
          <a:bodyPr>
            <a:normAutofit/>
          </a:bodyPr>
          <a:lstStyle/>
          <a:p>
            <a:pPr algn="l"/>
            <a:r>
              <a:rPr lang="en-US" sz="2000" b="1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Summary of Findings:</a:t>
            </a:r>
          </a:p>
          <a:p>
            <a:pPr algn="l"/>
            <a:endParaRPr lang="en-US" sz="2000" b="0" i="0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Developed a dual-model approach using Random Forest, with results combined through a weighted average method.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model has been successfully deployed on the Thornton Tomasetti Swarm platform: </a:t>
            </a:r>
            <a:r>
              <a:rPr lang="en-US" sz="2000" b="0" i="0" u="none" strike="noStrike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Model on Swarm</a:t>
            </a:r>
            <a:r>
              <a:rPr lang="en-US" sz="20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Incorporated a baseline energy model for comparative analysis based on building type.</a:t>
            </a:r>
          </a:p>
          <a:p>
            <a:endParaRPr 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1FFEF4-C7A4-D6AF-B6A5-2EB15F6295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6" name="Picture 5" descr="A close-up of a logo&#10;&#10;Description automatically generated">
            <a:extLst>
              <a:ext uri="{FF2B5EF4-FFF2-40B4-BE49-F238E27FC236}">
                <a16:creationId xmlns:a16="http://schemas.microsoft.com/office/drawing/2014/main" id="{DE2A954B-3477-A8AF-B394-EBB43CE3B3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35344" y="5853"/>
            <a:ext cx="1556656" cy="957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5103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"/>
            <a:lum/>
          </a:blip>
          <a:srcRect/>
          <a:stretch>
            <a:fillRect l="20000" r="2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9366A7-DD21-E697-5F2D-90316870AF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7725" y="1245812"/>
            <a:ext cx="6696075" cy="716270"/>
          </a:xfrm>
        </p:spPr>
        <p:txBody>
          <a:bodyPr>
            <a:noAutofit/>
          </a:bodyPr>
          <a:lstStyle/>
          <a:p>
            <a:r>
              <a:rPr lang="en-US" sz="32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Future Work: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081BE59-400F-A077-9042-993B5C560B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57725" y="1921738"/>
            <a:ext cx="6696074" cy="3436325"/>
          </a:xfrm>
        </p:spPr>
        <p:txBody>
          <a:bodyPr>
            <a:normAutofit/>
          </a:bodyPr>
          <a:lstStyle/>
          <a:p>
            <a:pPr algn="l"/>
            <a:r>
              <a:rPr lang="en-US" sz="2000" b="1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Data Expansion</a:t>
            </a:r>
            <a:r>
              <a:rPr lang="en-US" sz="20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To enhance prediction accuracy, gathering more varied data is essential.</a:t>
            </a:r>
          </a:p>
          <a:p>
            <a:pPr algn="l"/>
            <a:r>
              <a:rPr lang="en-US" sz="2000" b="1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Model Adaptability</a:t>
            </a:r>
            <a:r>
              <a:rPr lang="en-US" sz="20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Investigating the model's performance across diverse building types and different geographical locations.</a:t>
            </a:r>
          </a:p>
          <a:p>
            <a:pPr algn="l"/>
            <a:r>
              <a:rPr lang="en-US" sz="2000" b="1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Real-world Implementation</a:t>
            </a:r>
            <a:r>
              <a:rPr lang="en-US" sz="20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Testing the model in actual building energy management scenarios to evaluate its practical utility.</a:t>
            </a:r>
          </a:p>
          <a:p>
            <a:endParaRPr 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FB5B66-9AB8-D943-E2B3-2B085EEC9F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6" name="Picture 5" descr="A close-up of a logo&#10;&#10;Description automatically generated">
            <a:extLst>
              <a:ext uri="{FF2B5EF4-FFF2-40B4-BE49-F238E27FC236}">
                <a16:creationId xmlns:a16="http://schemas.microsoft.com/office/drawing/2014/main" id="{83DB4C5C-0A03-4789-70F6-B59419C9B5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35344" y="5853"/>
            <a:ext cx="1556656" cy="957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1515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1000"/>
            <a:lum/>
          </a:blip>
          <a:srcRect/>
          <a:stretch>
            <a:fillRect l="20000" r="2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197BC-ECFC-E89B-09D5-E4DE190D7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QUESTIONS?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ABE867-6CF6-31E2-60A5-F6A5ECC4F8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3" name="Picture 2" descr="A close-up of a logo&#10;&#10;Description automatically generated">
            <a:extLst>
              <a:ext uri="{FF2B5EF4-FFF2-40B4-BE49-F238E27FC236}">
                <a16:creationId xmlns:a16="http://schemas.microsoft.com/office/drawing/2014/main" id="{B5ED4895-DD55-C768-F19A-85A88CAF78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35344" y="0"/>
            <a:ext cx="1556656" cy="957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6595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F1EDE-5423-435C-B149-87AB1BC22B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67200" y="1615736"/>
            <a:ext cx="4179570" cy="1524735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64C29E-DF30-4DC6-AB95-2016F9A703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3247779"/>
            <a:ext cx="4179570" cy="137199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Rajashekar(raja) Korutla KRajashekar@ThorntonTomasetti.com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127D99-645F-4FCF-9573-FDFE2A344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4" name="Picture 3" descr="A close-up of a logo&#10;&#10;Description automatically generated">
            <a:extLst>
              <a:ext uri="{FF2B5EF4-FFF2-40B4-BE49-F238E27FC236}">
                <a16:creationId xmlns:a16="http://schemas.microsoft.com/office/drawing/2014/main" id="{7684A04F-C40D-12F4-95B4-59917CB9A0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35344" y="0"/>
            <a:ext cx="1556656" cy="957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7875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"/>
            <a:lum/>
          </a:blip>
          <a:srcRect/>
          <a:stretch>
            <a:fillRect l="20000" r="2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F5859-10C9-4588-9727-B9362E26C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075" y="478971"/>
            <a:ext cx="5111750" cy="957942"/>
          </a:xfrm>
        </p:spPr>
        <p:txBody>
          <a:bodyPr>
            <a:normAutofit/>
          </a:bodyPr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71D7E5-EF66-4BCD-8DAA-E9061157F0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1921551"/>
            <a:ext cx="5036599" cy="479992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en-US" sz="1800" b="1" dirty="0">
              <a:latin typeface="Times New Roman" panose="02020603050405020304" pitchFamily="18" charset="0"/>
              <a:ea typeface="+mn-lt"/>
              <a:cs typeface="Times New Roman" panose="02020603050405020304" pitchFamily="18" charset="0"/>
            </a:endParaRPr>
          </a:p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Background and Motivation</a:t>
            </a:r>
          </a:p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Methodology Overview</a:t>
            </a:r>
          </a:p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Collection and Extraction</a:t>
            </a:r>
          </a:p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Analysis</a:t>
            </a:r>
          </a:p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Development and Evaluation</a:t>
            </a:r>
          </a:p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</a:p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Implications and Applications</a:t>
            </a:r>
          </a:p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 and Future Work</a:t>
            </a:r>
          </a:p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Q&amp;A</a:t>
            </a:r>
          </a:p>
          <a:p>
            <a:endParaRPr lang="en-US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991F00-87A7-45A6-8029-B097FA724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4" name="Picture 3" descr="A close-up of a logo&#10;&#10;Description automatically generated">
            <a:extLst>
              <a:ext uri="{FF2B5EF4-FFF2-40B4-BE49-F238E27FC236}">
                <a16:creationId xmlns:a16="http://schemas.microsoft.com/office/drawing/2014/main" id="{99AE444D-4A9C-35AA-341A-CE0DE1AAB8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35344" y="0"/>
            <a:ext cx="1556656" cy="957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2195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"/>
            <a:lum/>
          </a:blip>
          <a:srcRect/>
          <a:stretch>
            <a:fillRect l="20000" r="2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7925" y="0"/>
            <a:ext cx="5111750" cy="1204912"/>
          </a:xfrm>
        </p:spPr>
        <p:txBody>
          <a:bodyPr>
            <a:normAutofit/>
          </a:bodyPr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87925" y="1488561"/>
            <a:ext cx="8410935" cy="4463060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algn="l"/>
            <a:r>
              <a:rPr lang="en-US" sz="20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Title:</a:t>
            </a:r>
            <a:b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Enhanced Prediction of Building Energy Consumption</a:t>
            </a:r>
          </a:p>
          <a:p>
            <a:pPr algn="l"/>
            <a:endParaRPr lang="en-US" sz="2000" b="1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sz="20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Subheading:</a:t>
            </a:r>
            <a:b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 Dual-Model Machine Learning Approach</a:t>
            </a:r>
          </a:p>
          <a:p>
            <a:pPr algn="l"/>
            <a:endParaRPr lang="en-US" sz="2000" b="1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sz="20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Key Points:</a:t>
            </a:r>
            <a:endParaRPr lang="en-US" sz="20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Pioneering energy consumption prediction using Random Forest algorithms.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Analysis based on comprehensive EnergyPlus simulation data.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Dual subset evaluation for robust model performance.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Ensemble techniques for improved accuracy.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4" name="Picture 3" descr="A close-up of a logo&#10;&#10;Description automatically generated">
            <a:extLst>
              <a:ext uri="{FF2B5EF4-FFF2-40B4-BE49-F238E27FC236}">
                <a16:creationId xmlns:a16="http://schemas.microsoft.com/office/drawing/2014/main" id="{FC6D66D1-18E9-4969-7E18-F8B9C4547B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35344" y="0"/>
            <a:ext cx="1556656" cy="957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5163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"/>
            <a:lum/>
          </a:blip>
          <a:srcRect/>
          <a:stretch>
            <a:fillRect l="20000" r="2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E5F11-B7B9-4B80-8C6A-A8A7A7190B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0497" y="957942"/>
            <a:ext cx="5967663" cy="1780674"/>
          </a:xfrm>
        </p:spPr>
        <p:txBody>
          <a:bodyPr>
            <a:normAutofit/>
          </a:bodyPr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Background and Motivation</a:t>
            </a:r>
            <a:b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1380D4-6BA2-9715-6940-768E876284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04592" y="2432813"/>
            <a:ext cx="7055304" cy="3829194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Buildings account for a significant portion of energy consumption globally.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Efficient energy use in buildings is key for environmental and economic sustainability.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Traditional energy consumption analysis is resource-intensive and slow.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Machine learning offers a faster, more accurate alternative for energy prediction.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 descr="A close-up of a logo&#10;&#10;Description automatically generated">
            <a:extLst>
              <a:ext uri="{FF2B5EF4-FFF2-40B4-BE49-F238E27FC236}">
                <a16:creationId xmlns:a16="http://schemas.microsoft.com/office/drawing/2014/main" id="{87F442C3-9BC2-85B9-AA58-D68CD7B2D1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35344" y="0"/>
            <a:ext cx="1556656" cy="957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280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"/>
            <a:lum/>
          </a:blip>
          <a:srcRect/>
          <a:stretch>
            <a:fillRect l="20000" r="2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AC017029-BD46-9B3A-C7FA-3A3E80248D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9678" y="1122590"/>
            <a:ext cx="7703232" cy="676179"/>
          </a:xfrm>
        </p:spPr>
        <p:txBody>
          <a:bodyPr>
            <a:noAutofit/>
          </a:bodyPr>
          <a:lstStyle/>
          <a:p>
            <a:pPr algn="l"/>
            <a:r>
              <a:rPr lang="en-US" sz="36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Methodology Overview</a:t>
            </a:r>
            <a:endParaRPr 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13AE580-CF2F-DBC4-82A7-77E22DD88F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19678" y="1736391"/>
            <a:ext cx="8534122" cy="4279398"/>
          </a:xfrm>
        </p:spPr>
        <p:txBody>
          <a:bodyPr>
            <a:normAutofit/>
          </a:bodyPr>
          <a:lstStyle/>
          <a:p>
            <a:pPr algn="l"/>
            <a:endParaRPr lang="en-US" b="1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en-US" b="1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Data Collection and Preparation</a:t>
            </a:r>
          </a:p>
          <a:p>
            <a:pPr algn="l"/>
            <a:endParaRPr lang="en-US" b="1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EnergyPlus Simulations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Utilized for generating realistic building energy use data.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EnergyPlus software to simulate building energy consumption.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Company-Specific &amp; Open-Source Data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Combined to enhance model training and validation.</a:t>
            </a:r>
            <a:endParaRPr lang="en-US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Data extraction from HTML outputs for comprehensive analysis.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401C01-DBD2-D68C-8D0B-EFAF9DB33A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13" name="Picture 12" descr="A close-up of a logo&#10;&#10;Description automatically generated">
            <a:extLst>
              <a:ext uri="{FF2B5EF4-FFF2-40B4-BE49-F238E27FC236}">
                <a16:creationId xmlns:a16="http://schemas.microsoft.com/office/drawing/2014/main" id="{EEF967E1-4810-6043-EE42-A511044F9E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35344" y="0"/>
            <a:ext cx="1556656" cy="957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6471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"/>
            <a:lum/>
          </a:blip>
          <a:srcRect/>
          <a:stretch>
            <a:fillRect l="20000" r="2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A30DBB-8BC3-83C4-968D-9DAF89E863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673" y="703561"/>
            <a:ext cx="9257799" cy="957942"/>
          </a:xfrm>
        </p:spPr>
        <p:txBody>
          <a:bodyPr>
            <a:normAutofit fontScale="90000"/>
          </a:bodyPr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Collection and Extraction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2ABF39-ED4F-DC8F-E5DB-C18344D35D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7673" y="1925053"/>
            <a:ext cx="8567989" cy="4668252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includes variables like building type, HVAC systems, and climate data.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Preprocessing involved cleaning and structuring data for model readiness.</a:t>
            </a:r>
          </a:p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HTML &amp; PDF Data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Extracted using custom Python scripts for robust dataset creation.</a:t>
            </a:r>
          </a:p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Parameter Selection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Identified key parameters influencing energy consumption through expert collaboration.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curate a rich dataset reflective of real-world energy use patterns for accurate model training.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D27F29-D33F-0BD9-06A3-88C2DD5C5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6" name="Picture 5" descr="A close-up of a logo&#10;&#10;Description automatically generated">
            <a:extLst>
              <a:ext uri="{FF2B5EF4-FFF2-40B4-BE49-F238E27FC236}">
                <a16:creationId xmlns:a16="http://schemas.microsoft.com/office/drawing/2014/main" id="{D128A6A6-4377-832F-806B-1C3132BC82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35344" y="0"/>
            <a:ext cx="1556656" cy="957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2998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"/>
            <a:lum/>
          </a:blip>
          <a:srcRect/>
          <a:stretch>
            <a:fillRect l="30000" t="10000" r="30000" b="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BE510-FE46-6934-1BD2-D170574AC3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9713" y="501650"/>
            <a:ext cx="6696075" cy="954882"/>
          </a:xfrm>
        </p:spPr>
        <p:txBody>
          <a:bodyPr anchor="b">
            <a:noAutofit/>
          </a:bodyPr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765334-7F29-4F07-586B-902E7884F7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37315" y="1795066"/>
            <a:ext cx="7038473" cy="4561284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285750" indent="-285750">
              <a:buChar char="•"/>
            </a:pPr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Initial Assessment: 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Conducted exploratory data analysis to understand distributions and identify outliers.</a:t>
            </a:r>
          </a:p>
          <a:p>
            <a:pPr marL="285750" indent="-285750">
              <a:buChar char="•"/>
            </a:pPr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Feature Engineering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Created new variables to capture energy consumption patterns more accurately.</a:t>
            </a:r>
          </a:p>
          <a:p>
            <a:pPr marL="285750" indent="-285750">
              <a:buChar char="•"/>
            </a:pPr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Correlation Analysis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Analyzed the relationships between different building characteristics and energy usage.</a:t>
            </a:r>
          </a:p>
          <a:p>
            <a:pPr marL="285750" indent="-285750">
              <a:buChar char="•"/>
            </a:pPr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Cleaning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Addressed missing values and anomalies to refine the dataset for modeling.</a:t>
            </a:r>
          </a:p>
          <a:p>
            <a:endParaRPr 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Objective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prepare and analyze the dataset in a way that lays the foundation for accurate predictive modeling.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5AA08C-9D17-AC6A-E192-66F134608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49DFD55-3C28-40EF-9E31-A92D2E4017FF}" type="slidenum">
              <a:rPr lang="en-US" smtClean="0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  <p:pic>
        <p:nvPicPr>
          <p:cNvPr id="4" name="Picture 3" descr="A close-up of a logo&#10;&#10;Description automatically generated">
            <a:extLst>
              <a:ext uri="{FF2B5EF4-FFF2-40B4-BE49-F238E27FC236}">
                <a16:creationId xmlns:a16="http://schemas.microsoft.com/office/drawing/2014/main" id="{AFC679CC-69F2-6251-4E6F-26D2922492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40787" y="0"/>
            <a:ext cx="1556656" cy="957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7729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"/>
            <a:lum/>
          </a:blip>
          <a:srcRect/>
          <a:tile tx="0" ty="0" sx="50000" sy="5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824C98-59A1-BB84-8E01-2C58D36A0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8777" y="1134801"/>
            <a:ext cx="6696075" cy="954882"/>
          </a:xfrm>
        </p:spPr>
        <p:txBody>
          <a:bodyPr>
            <a:normAutofit/>
          </a:bodyPr>
          <a:lstStyle/>
          <a:p>
            <a:r>
              <a:rPr lang="en-US" sz="36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Data Segmentation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B74EAF6-064F-5A83-3A84-5DD65858BA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23041" y="2089683"/>
            <a:ext cx="6696074" cy="2678634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Split data into two subsets: Subset A focused on categorical variables (HVAC systems, building types) – containing all the Boolean features</a:t>
            </a:r>
          </a:p>
          <a:p>
            <a:endParaRPr 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Subset B on a mix of continuous variables, building categories, and climate zones – mixture of different datatypes.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E269BD-79CE-2836-848B-3EEA25222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6" name="Picture 5" descr="A close-up of a logo&#10;&#10;Description automatically generated">
            <a:extLst>
              <a:ext uri="{FF2B5EF4-FFF2-40B4-BE49-F238E27FC236}">
                <a16:creationId xmlns:a16="http://schemas.microsoft.com/office/drawing/2014/main" id="{367C0306-E9EB-6EF3-1D58-B64DCFA61A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40787" y="0"/>
            <a:ext cx="1556656" cy="957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317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"/>
            <a:lum/>
          </a:blip>
          <a:srcRect/>
          <a:stretch>
            <a:fillRect l="20000" r="2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E2853EF-9FD6-C23B-C4B7-764C83922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337" y="381760"/>
            <a:ext cx="10186737" cy="957942"/>
          </a:xfrm>
        </p:spPr>
        <p:txBody>
          <a:bodyPr>
            <a:noAutofit/>
          </a:bodyPr>
          <a:lstStyle/>
          <a:p>
            <a:r>
              <a:rPr lang="en-US" sz="3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Development and Evaluation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BC6A1DE-DC8B-161A-2B27-6CFFD13889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9179" y="1748590"/>
            <a:ext cx="7459577" cy="4439185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Model Selection</a:t>
            </a: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Chose Random Forest for its efficacy with non-linear relationships and mixed data types.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Cross-Validation</a:t>
            </a: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Applied K-Fold technique to evaluate model reliability and prevent overfitting.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Performance Metrics</a:t>
            </a: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Assessed model using R² and MSE to measure fit and prediction error.</a:t>
            </a:r>
          </a:p>
          <a:p>
            <a:pPr algn="l"/>
            <a:endParaRPr lang="en-US" sz="20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sz="20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Objective:</a:t>
            </a:r>
            <a:endParaRPr lang="en-US" sz="20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To develop a robust model that can accurately predict energy consumption and evaluate its performance against any new data similar to the existing trained dataset.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471496-ED32-4A13-8C0A-EA0C01AB6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11" name="Picture 10" descr="A close-up of a logo&#10;&#10;Description automatically generated">
            <a:extLst>
              <a:ext uri="{FF2B5EF4-FFF2-40B4-BE49-F238E27FC236}">
                <a16:creationId xmlns:a16="http://schemas.microsoft.com/office/drawing/2014/main" id="{DD83EB06-B99E-D084-BAE5-4A599DAA46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35344" y="0"/>
            <a:ext cx="1556656" cy="957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19388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AD471D06-C243-4756-9103-046998ADD62B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  <Background xmlns="71af3243-3dd4-4a8d-8c0d-dd76da1f02a5">false</Background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7" ma:contentTypeDescription="Create a new document." ma:contentTypeScope="" ma:versionID="c6f9a84f66a9c8b9a21755b9ffafb945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27df39e3e7036dff54f89ddd5805ce72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CC7F809-A434-4A8D-A127-1C50C2DB3890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2E6D46A9-546C-41BF-AD42-1028CBA3982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D5826B4-4DD2-4A9B-8D6D-E91CF9C2316C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2519</TotalTime>
  <Words>782</Words>
  <Application>Microsoft Office PowerPoint</Application>
  <PresentationFormat>Widescreen</PresentationFormat>
  <Paragraphs>113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Tenorite</vt:lpstr>
      <vt:lpstr>Times New Roman</vt:lpstr>
      <vt:lpstr>Custom</vt:lpstr>
      <vt:lpstr>Ai FOR ENERGY MODELLING</vt:lpstr>
      <vt:lpstr>AGENDA</vt:lpstr>
      <vt:lpstr>INTRODUCTION</vt:lpstr>
      <vt:lpstr>Background and Motivation </vt:lpstr>
      <vt:lpstr>Methodology Overview</vt:lpstr>
      <vt:lpstr>Data Collection and Extraction</vt:lpstr>
      <vt:lpstr>Data Analysis</vt:lpstr>
      <vt:lpstr>Data Segmentation</vt:lpstr>
      <vt:lpstr>Model Development and Evaluation</vt:lpstr>
      <vt:lpstr>Results</vt:lpstr>
      <vt:lpstr>Implications and Applications</vt:lpstr>
      <vt:lpstr>Conclusion and Future Work </vt:lpstr>
      <vt:lpstr>Future Work:</vt:lpstr>
      <vt:lpstr>QUESTIONS?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creator/>
  <cp:lastModifiedBy>Rajashekar, Korutla</cp:lastModifiedBy>
  <cp:revision>297</cp:revision>
  <dcterms:created xsi:type="dcterms:W3CDTF">2023-07-25T01:20:47Z</dcterms:created>
  <dcterms:modified xsi:type="dcterms:W3CDTF">2023-12-14T19:40:17Z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